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9" r:id="rId7"/>
    <p:sldId id="271" r:id="rId8"/>
    <p:sldId id="273" r:id="rId9"/>
    <p:sldId id="274" r:id="rId10"/>
    <p:sldId id="275" r:id="rId11"/>
    <p:sldId id="276" r:id="rId12"/>
    <p:sldId id="278" r:id="rId13"/>
    <p:sldId id="279" r:id="rId14"/>
    <p:sldId id="277" r:id="rId15"/>
    <p:sldId id="282" r:id="rId16"/>
    <p:sldId id="260" r:id="rId17"/>
    <p:sldId id="283" r:id="rId18"/>
    <p:sldId id="290" r:id="rId19"/>
    <p:sldId id="289" r:id="rId20"/>
    <p:sldId id="284" r:id="rId21"/>
    <p:sldId id="285" r:id="rId22"/>
    <p:sldId id="286" r:id="rId23"/>
    <p:sldId id="287" r:id="rId24"/>
    <p:sldId id="261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860" y="-2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7FB6F-E122-4341-8510-F96E164C53B0}" type="datetimeFigureOut">
              <a:rPr lang="ru-RU"/>
              <a:pPr>
                <a:defRPr/>
              </a:pPr>
              <a:t>16.02.2020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581AE-27BB-436F-917B-336BB124C9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0A9A5-43BF-47C2-8CDF-12991B880769}" type="datetimeFigureOut">
              <a:rPr lang="ru-RU"/>
              <a:pPr>
                <a:defRPr/>
              </a:pPr>
              <a:t>16.02.2020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1BAE6-5B1F-4A3C-9528-590BF787C08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32799-707B-418C-A51C-3E847A0EB198}" type="datetimeFigureOut">
              <a:rPr lang="ru-RU"/>
              <a:pPr>
                <a:defRPr/>
              </a:pPr>
              <a:t>16.02.2020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342AB-4406-451D-BD36-C8D9511331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881B8-0B44-4971-AE88-0B578557C41A}" type="datetimeFigureOut">
              <a:rPr lang="ru-RU"/>
              <a:pPr>
                <a:defRPr/>
              </a:pPr>
              <a:t>16.02.2020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0FC74-0737-484B-9D37-33A1E481A43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944FA-F1A3-4221-A9A2-D311C8BEA3C9}" type="datetimeFigureOut">
              <a:rPr lang="ru-RU"/>
              <a:pPr>
                <a:defRPr/>
              </a:pPr>
              <a:t>16.02.2020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BD11D-36F6-415E-99E6-E469650098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487F7-B911-4A32-8C31-35A3BEC34A25}" type="datetimeFigureOut">
              <a:rPr lang="ru-RU"/>
              <a:pPr>
                <a:defRPr/>
              </a:pPr>
              <a:t>16.02.2020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9CB96-88E3-4F5A-94CC-3631C8A549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46B88-6FE5-4473-8379-419268F4BC41}" type="datetimeFigureOut">
              <a:rPr lang="ru-RU"/>
              <a:pPr>
                <a:defRPr/>
              </a:pPr>
              <a:t>16.02.2020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FF015-8B07-41FC-A8EC-41FD2B71DC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76439-C18F-47A9-A351-E9F931886E92}" type="datetimeFigureOut">
              <a:rPr lang="ru-RU"/>
              <a:pPr>
                <a:defRPr/>
              </a:pPr>
              <a:t>16.02.2020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35658-4885-41E4-AE46-8B85435D11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2055D-7E89-4D19-AA38-1E55C1C1C3F0}" type="datetimeFigureOut">
              <a:rPr lang="ru-RU"/>
              <a:pPr>
                <a:defRPr/>
              </a:pPr>
              <a:t>16.02.2020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102A4-FB33-430B-A660-1FD61095EB1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19F45-99AB-422A-AFA0-9E03F792B9D1}" type="datetimeFigureOut">
              <a:rPr lang="ru-RU"/>
              <a:pPr>
                <a:defRPr/>
              </a:pPr>
              <a:t>16.02.2020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2C994-430A-4DE5-99DB-3A8959BB41B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CEB02-825B-444D-B9F9-68EF90745961}" type="datetimeFigureOut">
              <a:rPr lang="ru-RU"/>
              <a:pPr>
                <a:defRPr/>
              </a:pPr>
              <a:t>16.02.2020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64FF1-C4B9-402D-B9AA-76ADF33DBD1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464D7F-2926-48DE-ABF1-AA5DE2DC1CEF}" type="datetimeFigureOut">
              <a:rPr lang="ru-RU"/>
              <a:pPr>
                <a:defRPr/>
              </a:pPr>
              <a:t>16.02.2020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AAD6B9-AB44-40BB-AE63-0498FE585B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Прямоугольник 2"/>
          <p:cNvSpPr>
            <a:spLocks noChangeArrowheads="1"/>
          </p:cNvSpPr>
          <p:nvPr/>
        </p:nvSpPr>
        <p:spPr bwMode="auto">
          <a:xfrm>
            <a:off x="2700338" y="1196975"/>
            <a:ext cx="5184775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latin typeface="Monotype Corsiva" pitchFamily="66" charset="0"/>
              </a:rPr>
              <a:t>ООП ДО МБДОУ «</a:t>
            </a:r>
            <a:r>
              <a:rPr lang="ru-RU" sz="2600" b="1" dirty="0" err="1" smtClean="0">
                <a:solidFill>
                  <a:srgbClr val="002060"/>
                </a:solidFill>
                <a:latin typeface="Monotype Corsiva" pitchFamily="66" charset="0"/>
              </a:rPr>
              <a:t>Печищинский</a:t>
            </a:r>
            <a:r>
              <a:rPr lang="ru-RU" sz="2600" b="1" dirty="0" smtClean="0">
                <a:solidFill>
                  <a:srgbClr val="002060"/>
                </a:solidFill>
                <a:latin typeface="Monotype Corsiva" pitchFamily="66" charset="0"/>
              </a:rPr>
              <a:t> детский сад» </a:t>
            </a:r>
            <a:r>
              <a:rPr lang="ru-RU" sz="2600" b="1" dirty="0" err="1" smtClean="0">
                <a:solidFill>
                  <a:srgbClr val="002060"/>
                </a:solidFill>
                <a:latin typeface="Monotype Corsiva" pitchFamily="66" charset="0"/>
              </a:rPr>
              <a:t>Верхнеуслонского</a:t>
            </a:r>
            <a:r>
              <a:rPr lang="ru-RU" sz="2600" b="1" dirty="0" smtClean="0">
                <a:solidFill>
                  <a:srgbClr val="002060"/>
                </a:solidFill>
                <a:latin typeface="Monotype Corsiva" pitchFamily="66" charset="0"/>
              </a:rPr>
              <a:t> муниципального района РТ</a:t>
            </a:r>
            <a:endParaRPr lang="ru-RU" sz="2600" dirty="0">
              <a:solidFill>
                <a:srgbClr val="002060"/>
              </a:solidFill>
            </a:endParaRPr>
          </a:p>
        </p:txBody>
      </p:sp>
      <p:pic>
        <p:nvPicPr>
          <p:cNvPr id="6146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6350"/>
            <a:ext cx="9175749" cy="688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Содержательный раздел.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2429" y="3585866"/>
            <a:ext cx="7756148" cy="3727294"/>
          </a:xfrm>
        </p:spPr>
        <p:txBody>
          <a:bodyPr/>
          <a:lstStyle/>
          <a:p>
            <a:r>
              <a:rPr lang="ru-RU" sz="1200" dirty="0" smtClean="0"/>
              <a:t>368 </a:t>
            </a:r>
            <a:r>
              <a:rPr lang="ru-RU" sz="1200" dirty="0"/>
              <a:t>с.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•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3074" name="Рисунок 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1988840"/>
            <a:ext cx="5616624" cy="421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03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Содержательный раздел.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2429" y="3585866"/>
            <a:ext cx="7756148" cy="3727294"/>
          </a:xfrm>
        </p:spPr>
        <p:txBody>
          <a:bodyPr/>
          <a:lstStyle/>
          <a:p>
            <a:r>
              <a:rPr lang="ru-RU" sz="1200" dirty="0" smtClean="0"/>
              <a:t>368 </a:t>
            </a:r>
            <a:r>
              <a:rPr lang="ru-RU" sz="1200" dirty="0"/>
              <a:t>с.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•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4098" name="Рисунок 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50" y="2204864"/>
            <a:ext cx="5287520" cy="396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43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Содержательный раздел.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2429" y="3585866"/>
            <a:ext cx="7756148" cy="3727294"/>
          </a:xfrm>
        </p:spPr>
        <p:txBody>
          <a:bodyPr/>
          <a:lstStyle/>
          <a:p>
            <a:r>
              <a:rPr lang="ru-RU" sz="1200" dirty="0" smtClean="0"/>
              <a:t>368 </a:t>
            </a:r>
            <a:r>
              <a:rPr lang="ru-RU" sz="1200" dirty="0"/>
              <a:t>с.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•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146" name="Рисунок 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4" y="2132856"/>
            <a:ext cx="5848350" cy="43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819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Содержательный раздел.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2429" y="3585866"/>
            <a:ext cx="7756148" cy="3727294"/>
          </a:xfrm>
        </p:spPr>
        <p:txBody>
          <a:bodyPr/>
          <a:lstStyle/>
          <a:p>
            <a:r>
              <a:rPr lang="ru-RU" sz="1200" dirty="0" smtClean="0"/>
              <a:t>368 </a:t>
            </a:r>
            <a:r>
              <a:rPr lang="ru-RU" sz="1200" dirty="0"/>
              <a:t>с.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•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7170" name="Рисунок 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5864225" cy="439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72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Содержательный раздел.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2429" y="3585866"/>
            <a:ext cx="7756148" cy="3727294"/>
          </a:xfrm>
        </p:spPr>
        <p:txBody>
          <a:bodyPr/>
          <a:lstStyle/>
          <a:p>
            <a:r>
              <a:rPr lang="ru-RU" sz="1200" dirty="0" smtClean="0"/>
              <a:t>368 </a:t>
            </a:r>
            <a:r>
              <a:rPr lang="ru-RU" sz="1200" dirty="0"/>
              <a:t>с.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•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5122" name="Рисунок 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5927725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46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Содержательный раздел.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2429" y="3585866"/>
            <a:ext cx="7756148" cy="3727294"/>
          </a:xfrm>
        </p:spPr>
        <p:txBody>
          <a:bodyPr/>
          <a:lstStyle/>
          <a:p>
            <a:r>
              <a:rPr lang="ru-RU" sz="1200" dirty="0" smtClean="0"/>
              <a:t>368 </a:t>
            </a:r>
            <a:r>
              <a:rPr lang="ru-RU" sz="1200" dirty="0"/>
              <a:t>с.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•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8194" name="Рисунок 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5721350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447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1"/>
          <p:cNvSpPr>
            <a:spLocks noChangeArrowheads="1"/>
          </p:cNvSpPr>
          <p:nvPr/>
        </p:nvSpPr>
        <p:spPr bwMode="auto">
          <a:xfrm>
            <a:off x="3492500" y="1412875"/>
            <a:ext cx="35274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Monotype Corsiva" pitchFamily="66" charset="0"/>
              </a:rPr>
              <a:t> </a:t>
            </a:r>
            <a:endParaRPr lang="ru-RU" sz="2800" b="1" i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374809"/>
              </p:ext>
            </p:extLst>
          </p:nvPr>
        </p:nvGraphicFramePr>
        <p:xfrm>
          <a:off x="1116013" y="2135188"/>
          <a:ext cx="7272808" cy="1584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2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841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libri" pitchFamily="34" charset="0"/>
                        </a:rPr>
                        <a:t> 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051" name="Рисунок 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5740400" cy="430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2429" y="3585866"/>
            <a:ext cx="7756148" cy="3727294"/>
          </a:xfrm>
        </p:spPr>
        <p:txBody>
          <a:bodyPr/>
          <a:lstStyle/>
          <a:p>
            <a:r>
              <a:rPr lang="ru-RU" sz="1200" dirty="0" smtClean="0"/>
              <a:t>368 </a:t>
            </a:r>
            <a:r>
              <a:rPr lang="ru-RU" sz="1200" dirty="0"/>
              <a:t>с.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•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9218" name="Рисунок 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035626"/>
            <a:ext cx="4169116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938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2429" y="3585866"/>
            <a:ext cx="7756148" cy="3727294"/>
          </a:xfrm>
        </p:spPr>
        <p:txBody>
          <a:bodyPr/>
          <a:lstStyle/>
          <a:p>
            <a:r>
              <a:rPr lang="ru-RU" sz="1200" dirty="0" smtClean="0"/>
              <a:t>368 </a:t>
            </a:r>
            <a:r>
              <a:rPr lang="ru-RU" sz="1200" dirty="0"/>
              <a:t>с.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•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5123" name="Рисунок 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5864225" cy="439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362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2429" y="3585866"/>
            <a:ext cx="7756148" cy="3727294"/>
          </a:xfrm>
        </p:spPr>
        <p:txBody>
          <a:bodyPr/>
          <a:lstStyle/>
          <a:p>
            <a:r>
              <a:rPr lang="ru-RU" sz="1200" dirty="0" smtClean="0"/>
              <a:t>368 </a:t>
            </a:r>
            <a:r>
              <a:rPr lang="ru-RU" sz="1200" dirty="0"/>
              <a:t>с.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•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340768"/>
            <a:ext cx="5864860" cy="439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5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2960"/>
            <a:ext cx="7772400" cy="1470025"/>
          </a:xfrm>
        </p:spPr>
        <p:txBody>
          <a:bodyPr/>
          <a:lstStyle/>
          <a:p>
            <a:r>
              <a:rPr lang="ru-RU" b="1" dirty="0" smtClean="0">
                <a:latin typeface="Monotype Corsiva" panose="03010101010201010101" pitchFamily="66" charset="0"/>
              </a:rPr>
              <a:t>Разделы программы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967335"/>
            <a:ext cx="49502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dirty="0" smtClean="0">
                <a:latin typeface="Monotype Corsiva" panose="03010101010201010101" pitchFamily="66" charset="0"/>
              </a:rPr>
              <a:t>ЦЕЛЕВОЙ,</a:t>
            </a:r>
          </a:p>
          <a:p>
            <a:pPr marL="514350" indent="-514350">
              <a:buAutoNum type="arabicPeriod"/>
            </a:pPr>
            <a:r>
              <a:rPr lang="ru-RU" sz="3200" b="1" dirty="0" smtClean="0">
                <a:latin typeface="Monotype Corsiva" panose="03010101010201010101" pitchFamily="66" charset="0"/>
              </a:rPr>
              <a:t>СОДЕРЖАТЕЛЬНЫЙ,</a:t>
            </a:r>
          </a:p>
          <a:p>
            <a:pPr marL="514350" indent="-514350">
              <a:buAutoNum type="arabicPeriod"/>
            </a:pPr>
            <a:r>
              <a:rPr lang="ru-RU" sz="3200" b="1" dirty="0" smtClean="0">
                <a:latin typeface="Monotype Corsiva" panose="03010101010201010101" pitchFamily="66" charset="0"/>
              </a:rPr>
              <a:t>ОРГАНИЗАЦИОННЫЙ.</a:t>
            </a:r>
          </a:p>
          <a:p>
            <a:pPr marL="514350" indent="-514350">
              <a:buAutoNum type="arabicPeriod"/>
            </a:pPr>
            <a:endParaRPr lang="ru-RU" sz="3200" b="1" dirty="0">
              <a:latin typeface="Monotype Corsiva" panose="03010101010201010101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4725144"/>
            <a:ext cx="2016224" cy="1097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ОБЯЗАТЕЛЬНАЯ ЧАСТЬ НЕ БОЛЕЕ 60%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10108" y="4725144"/>
            <a:ext cx="1766148" cy="14401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ЧАСТЬ, ФОРМИРУЕМАЯ УЧАСТНИКАМИ ОБРАЗОВАТЕЛЬНЫХ ОТНОШЕНИЙ НЕ БОЛЕЕ 40%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Кадровые условия реализации ООП ДО.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7756148" cy="3727294"/>
          </a:xfrm>
        </p:spPr>
        <p:txBody>
          <a:bodyPr/>
          <a:lstStyle/>
          <a:p>
            <a:pPr marL="0" indent="0">
              <a:buNone/>
            </a:pPr>
            <a:r>
              <a:rPr lang="ru-RU" sz="1200" dirty="0" err="1" smtClean="0"/>
              <a:t>кад</a:t>
            </a: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•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136102" y="2492896"/>
            <a:ext cx="2003850" cy="1363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Управленческие кадры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4742676" y="2564903"/>
            <a:ext cx="1989563" cy="12734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</a:t>
            </a:r>
            <a:r>
              <a:rPr lang="ru-RU" dirty="0" smtClean="0"/>
              <a:t>оспитатель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3121992" y="4401175"/>
            <a:ext cx="2242096" cy="14539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Музыкальный руководитель</a:t>
            </a:r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3864294" y="2708920"/>
            <a:ext cx="878383" cy="36004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7071117">
            <a:off x="4772067" y="4075512"/>
            <a:ext cx="773881" cy="460129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4147018">
            <a:off x="2712060" y="4025810"/>
            <a:ext cx="720080" cy="504056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67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Материально-техническое обеспечение.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7756148" cy="3727294"/>
          </a:xfrm>
        </p:spPr>
        <p:txBody>
          <a:bodyPr/>
          <a:lstStyle/>
          <a:p>
            <a:pPr marL="0" indent="0">
              <a:buNone/>
            </a:pPr>
            <a:r>
              <a:rPr lang="ru-RU" sz="1200" dirty="0" err="1" smtClean="0"/>
              <a:t>кад</a:t>
            </a: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•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1628800"/>
            <a:ext cx="76175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</a:t>
            </a:r>
            <a:r>
              <a:rPr lang="ru-RU" dirty="0"/>
              <a:t>Учреждении функционируют:</a:t>
            </a:r>
          </a:p>
          <a:p>
            <a:r>
              <a:rPr lang="ru-RU" dirty="0" smtClean="0"/>
              <a:t>  </a:t>
            </a:r>
            <a:endParaRPr lang="ru-RU" dirty="0"/>
          </a:p>
          <a:p>
            <a:r>
              <a:rPr lang="ru-RU" dirty="0"/>
              <a:t>1.1.административные помещения (кабинет заведующего; кабинет заведующего хозяйством);</a:t>
            </a:r>
          </a:p>
          <a:p>
            <a:r>
              <a:rPr lang="ru-RU" dirty="0"/>
              <a:t>1.2.учебные помещения (групповые помещения, музыкально-физкультурный зал,    методический кабинет.</a:t>
            </a:r>
          </a:p>
          <a:p>
            <a:r>
              <a:rPr lang="ru-RU" dirty="0"/>
              <a:t>1.3.помещения для обеспечения воспитанников питанием  (пищеблок);</a:t>
            </a:r>
          </a:p>
          <a:p>
            <a:r>
              <a:rPr lang="ru-RU" dirty="0"/>
              <a:t>1.4.помещения хозяйственно-бытового и санитарно-гигиенического назначения (прачечная;  туалетные комнаты, служебные помещения,  </a:t>
            </a:r>
            <a:r>
              <a:rPr lang="ru-RU" dirty="0" err="1"/>
              <a:t>электрощитовая</a:t>
            </a:r>
            <a:r>
              <a:rPr lang="ru-RU" dirty="0"/>
              <a:t>);</a:t>
            </a:r>
          </a:p>
          <a:p>
            <a:r>
              <a:rPr lang="ru-RU" dirty="0"/>
              <a:t>2.территория детского сада озеленена, имеется 1 игровую площадку, оборудованную игровым оборудованием, теневыми навесами,  спортивная площадка.</a:t>
            </a:r>
          </a:p>
          <a:p>
            <a:r>
              <a:rPr lang="ru-RU" dirty="0"/>
              <a:t>В целях безопасности в детском саду имеется КТС,  автоматизированная пожарная сигнализация, видеорегистратор в комплекте из 4-х камер.</a:t>
            </a:r>
          </a:p>
        </p:txBody>
      </p:sp>
    </p:spTree>
    <p:extLst>
      <p:ext uri="{BB962C8B-B14F-4D97-AF65-F5344CB8AC3E}">
        <p14:creationId xmlns:p14="http://schemas.microsoft.com/office/powerpoint/2010/main" val="378866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Методическое обеспечение. НРК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7756148" cy="3727294"/>
          </a:xfrm>
        </p:spPr>
        <p:txBody>
          <a:bodyPr/>
          <a:lstStyle/>
          <a:p>
            <a:r>
              <a:rPr lang="ru-RU" sz="1200" dirty="0" err="1" smtClean="0"/>
              <a:t>ка</a:t>
            </a:r>
            <a:r>
              <a:rPr lang="ru-RU" sz="800" dirty="0" err="1" smtClean="0"/>
              <a:t>д</a:t>
            </a:r>
            <a:r>
              <a:rPr lang="tt-RU" sz="800" dirty="0"/>
              <a:t>1, Демонстра</a:t>
            </a:r>
            <a:r>
              <a:rPr lang="ru-RU" sz="800" dirty="0"/>
              <a:t>ц</a:t>
            </a:r>
            <a:r>
              <a:rPr lang="tt-RU" sz="800" dirty="0"/>
              <a:t>ионный раздаточный материал “Минем өум” 4-5 лет,</a:t>
            </a:r>
            <a:endParaRPr lang="ru-RU" sz="800" dirty="0"/>
          </a:p>
          <a:p>
            <a:pPr lvl="0"/>
            <a:r>
              <a:rPr lang="tt-RU" sz="800" dirty="0"/>
              <a:t>Рабочая тетрадь для детей 4-5 лет,</a:t>
            </a:r>
            <a:endParaRPr lang="ru-RU" sz="800" dirty="0"/>
          </a:p>
          <a:p>
            <a:pPr lvl="0"/>
            <a:r>
              <a:rPr lang="tt-RU" sz="800" dirty="0"/>
              <a:t>Аудиозаписи к учебно-меетодическому комплекту по обучению татарскому языку “Татарча сөйләшәбез” 4-5 лет,</a:t>
            </a:r>
            <a:endParaRPr lang="ru-RU" sz="800" dirty="0"/>
          </a:p>
          <a:p>
            <a:pPr lvl="0"/>
            <a:r>
              <a:rPr lang="ru-RU" sz="800" dirty="0"/>
              <a:t>Демонстрационный материал «</a:t>
            </a:r>
            <a:r>
              <a:rPr lang="tt-RU" sz="800" dirty="0"/>
              <a:t>Уйный –уйный үсәбез</a:t>
            </a:r>
            <a:r>
              <a:rPr lang="ru-RU" sz="800" dirty="0"/>
              <a:t>»</a:t>
            </a:r>
            <a:r>
              <a:rPr lang="tt-RU" sz="800" dirty="0"/>
              <a:t> 5-6 лет,</a:t>
            </a:r>
            <a:endParaRPr lang="ru-RU" sz="800" dirty="0"/>
          </a:p>
          <a:p>
            <a:pPr lvl="0"/>
            <a:r>
              <a:rPr lang="tt-RU" sz="800" dirty="0"/>
              <a:t>Рабочая тетрад</a:t>
            </a:r>
            <a:r>
              <a:rPr lang="ru-RU" sz="800" dirty="0"/>
              <a:t>ь</a:t>
            </a:r>
            <a:r>
              <a:rPr lang="tt-RU" sz="800" dirty="0"/>
              <a:t> для детей “Татарча сөйләшәбез” 5-6 лет,</a:t>
            </a:r>
            <a:endParaRPr lang="ru-RU" sz="800" dirty="0"/>
          </a:p>
          <a:p>
            <a:pPr lvl="0"/>
            <a:r>
              <a:rPr lang="tt-RU" sz="800" dirty="0"/>
              <a:t>Аудиозапись по татарскому языку “Татарча сөйләшәбез” 5-6 лет,</a:t>
            </a:r>
            <a:endParaRPr lang="ru-RU" sz="800" dirty="0"/>
          </a:p>
          <a:p>
            <a:pPr lvl="0"/>
            <a:r>
              <a:rPr lang="tt-RU" sz="800" dirty="0"/>
              <a:t>Аудиозапись по татарскому языку “Без инде рәзер зурлар- мәктәпкә иләнә юллар” 6-7 лет,</a:t>
            </a:r>
            <a:endParaRPr lang="ru-RU" sz="800" dirty="0"/>
          </a:p>
          <a:p>
            <a:pPr lvl="0"/>
            <a:r>
              <a:rPr lang="tt-RU" sz="800" dirty="0"/>
              <a:t>Зарипова З.М. “Непосредственная образовател</a:t>
            </a:r>
            <a:r>
              <a:rPr lang="ru-RU" sz="800" dirty="0"/>
              <a:t>ь</a:t>
            </a:r>
            <a:r>
              <a:rPr lang="tt-RU" sz="800" dirty="0"/>
              <a:t>ная деятельность в детском саду”,</a:t>
            </a:r>
            <a:endParaRPr lang="ru-RU" sz="800" dirty="0"/>
          </a:p>
          <a:p>
            <a:pPr lvl="0"/>
            <a:r>
              <a:rPr lang="tt-RU" sz="800" dirty="0"/>
              <a:t>Шаехова Р.К. “Региональная программа ДО РИЦ 2012”</a:t>
            </a:r>
            <a:endParaRPr lang="ru-RU" sz="800" dirty="0"/>
          </a:p>
          <a:p>
            <a:pPr lvl="0"/>
            <a:r>
              <a:rPr lang="tt-RU" sz="800" dirty="0"/>
              <a:t>Шаехова Р.К. СӨЕНЕЧ, РАДОСТЬ ПОЗНАНИЯ.</a:t>
            </a:r>
            <a:endParaRPr lang="ru-RU" sz="800" dirty="0"/>
          </a:p>
          <a:p>
            <a:pPr lvl="0"/>
            <a:r>
              <a:rPr lang="tt-RU" sz="800" dirty="0"/>
              <a:t>Балалар бакчасында әдеп-әхлак тәрбиясе”</a:t>
            </a:r>
            <a:endParaRPr lang="ru-RU" sz="800" dirty="0"/>
          </a:p>
          <a:p>
            <a:r>
              <a:rPr lang="tt-RU" sz="800" dirty="0"/>
              <a:t>Айдар Хаким “Биктырыш</a:t>
            </a:r>
            <a:r>
              <a:rPr lang="tt-RU" sz="800" dirty="0" smtClean="0"/>
              <a:t>”,</a:t>
            </a:r>
            <a:r>
              <a:rPr lang="tt-RU" sz="800" dirty="0"/>
              <a:t> А.Алиш “Сказки</a:t>
            </a:r>
            <a:r>
              <a:rPr lang="tt-RU" sz="800" dirty="0" smtClean="0"/>
              <a:t>”</a:t>
            </a:r>
            <a:r>
              <a:rPr lang="ru-RU" sz="800" dirty="0" smtClean="0"/>
              <a:t>,</a:t>
            </a:r>
            <a:r>
              <a:rPr lang="tt-RU" sz="800" dirty="0" smtClean="0"/>
              <a:t>“</a:t>
            </a:r>
            <a:r>
              <a:rPr lang="tt-RU" sz="800" dirty="0"/>
              <a:t>Чәбәк-чәбәк итә ул”</a:t>
            </a:r>
            <a:endParaRPr lang="ru-RU" sz="800" dirty="0"/>
          </a:p>
          <a:p>
            <a:pPr lvl="0"/>
            <a:r>
              <a:rPr lang="tt-RU" sz="800" dirty="0"/>
              <a:t>Шаехова Р.К. “Мәктәпкә яшьтәгеләр әлифбасы”</a:t>
            </a:r>
            <a:endParaRPr lang="ru-RU" sz="800" dirty="0"/>
          </a:p>
          <a:p>
            <a:pPr lvl="0"/>
            <a:r>
              <a:rPr lang="tt-RU" sz="800" dirty="0" smtClean="0"/>
              <a:t>Аудиозапис</a:t>
            </a:r>
            <a:r>
              <a:rPr lang="ru-RU" sz="800" dirty="0"/>
              <a:t>ь «Танцы народов </a:t>
            </a:r>
            <a:r>
              <a:rPr lang="ru-RU" sz="800" dirty="0" smtClean="0"/>
              <a:t>Поволжья», </a:t>
            </a:r>
            <a:r>
              <a:rPr lang="tt-RU" sz="800" dirty="0" smtClean="0"/>
              <a:t>Бал </a:t>
            </a:r>
            <a:r>
              <a:rPr lang="tt-RU" sz="800" dirty="0"/>
              <a:t>корты һәм,</a:t>
            </a:r>
            <a:endParaRPr lang="ru-RU" sz="800" dirty="0"/>
          </a:p>
          <a:p>
            <a:pPr lvl="0"/>
            <a:r>
              <a:rPr lang="tt-RU" sz="800" dirty="0"/>
              <a:t>Татар телендә мул</a:t>
            </a:r>
            <a:r>
              <a:rPr lang="ru-RU" sz="800" dirty="0"/>
              <a:t>ь</a:t>
            </a:r>
            <a:r>
              <a:rPr lang="tt-RU" sz="800" dirty="0"/>
              <a:t>тфильмнар</a:t>
            </a:r>
            <a:r>
              <a:rPr lang="tt-RU" sz="800" dirty="0" smtClean="0"/>
              <a:t>,</a:t>
            </a:r>
            <a:r>
              <a:rPr lang="tt-RU" sz="800" dirty="0"/>
              <a:t> Ауудиокнига “Татар экиятләре”,</a:t>
            </a:r>
            <a:endParaRPr lang="ru-RU" sz="800" dirty="0"/>
          </a:p>
          <a:p>
            <a:pPr lvl="0"/>
            <a:r>
              <a:rPr lang="tt-RU" sz="800" dirty="0"/>
              <a:t>Мул</a:t>
            </a:r>
            <a:r>
              <a:rPr lang="ru-RU" sz="800" dirty="0" err="1"/>
              <a:t>ьтфильм</a:t>
            </a:r>
            <a:r>
              <a:rPr lang="ru-RU" sz="800" dirty="0"/>
              <a:t> «</a:t>
            </a:r>
            <a:r>
              <a:rPr lang="ru-RU" sz="800" dirty="0" err="1"/>
              <a:t>Иржан</a:t>
            </a:r>
            <a:r>
              <a:rPr lang="ru-RU" sz="800" dirty="0" smtClean="0"/>
              <a:t>»,</a:t>
            </a:r>
            <a:r>
              <a:rPr lang="tt-RU" sz="800" dirty="0"/>
              <a:t> А. Алиш “Койрыклар</a:t>
            </a:r>
            <a:r>
              <a:rPr lang="tt-RU" sz="800" dirty="0" smtClean="0"/>
              <a:t>”,</a:t>
            </a:r>
            <a:r>
              <a:rPr lang="tt-RU" sz="800" dirty="0"/>
              <a:t> “Татар халык экиятләре”,</a:t>
            </a:r>
            <a:endParaRPr lang="ru-RU" sz="800" dirty="0"/>
          </a:p>
          <a:p>
            <a:pPr lvl="0"/>
            <a:r>
              <a:rPr lang="tt-RU" sz="800" dirty="0"/>
              <a:t>Г. Тукай “”Шурәлә” </a:t>
            </a:r>
            <a:r>
              <a:rPr lang="tt-RU" sz="800" dirty="0" smtClean="0"/>
              <a:t>,</a:t>
            </a:r>
            <a:r>
              <a:rPr lang="tt-RU" sz="800" dirty="0"/>
              <a:t> “Туган як әкиятләре</a:t>
            </a:r>
            <a:r>
              <a:rPr lang="tt-RU" sz="800" dirty="0" smtClean="0"/>
              <a:t>”,</a:t>
            </a:r>
            <a:r>
              <a:rPr lang="ru-RU" sz="800" dirty="0" smtClean="0"/>
              <a:t>,</a:t>
            </a:r>
            <a:r>
              <a:rPr lang="tt-RU" sz="800" dirty="0" smtClean="0"/>
              <a:t>Пиктограммалар,</a:t>
            </a:r>
            <a:r>
              <a:rPr lang="tt-RU" sz="800" dirty="0"/>
              <a:t> Кайт, кырлыган.,</a:t>
            </a:r>
            <a:endParaRPr lang="ru-RU" sz="800" dirty="0"/>
          </a:p>
          <a:p>
            <a:pPr lvl="0"/>
            <a:r>
              <a:rPr lang="tt-RU" sz="800" dirty="0" smtClean="0"/>
              <a:t>Л</a:t>
            </a:r>
            <a:r>
              <a:rPr lang="tt-RU" sz="800" dirty="0"/>
              <a:t>. Батыр-Болгари “Балалар өчен </a:t>
            </a:r>
            <a:r>
              <a:rPr lang="tt-RU" sz="800" dirty="0" smtClean="0"/>
              <a:t>ңырлар,</a:t>
            </a:r>
            <a:r>
              <a:rPr lang="ru-RU" sz="800" dirty="0" smtClean="0"/>
              <a:t>Планирование </a:t>
            </a:r>
            <a:r>
              <a:rPr lang="ru-RU" sz="800" dirty="0"/>
              <a:t>деятельности для обучения дошкольников татарскому языку,</a:t>
            </a:r>
          </a:p>
          <a:p>
            <a:pPr lvl="0"/>
            <a:r>
              <a:rPr lang="tt-RU" sz="800" dirty="0"/>
              <a:t>Йолдыз “Серле китап – таинственная книга”,</a:t>
            </a:r>
            <a:endParaRPr lang="ru-RU" sz="800" dirty="0"/>
          </a:p>
          <a:p>
            <a:pPr lvl="0"/>
            <a:r>
              <a:rPr lang="tt-RU" sz="800" dirty="0"/>
              <a:t>“Барсик һәм аның дусларының микродөнҗяда маңаралары”,</a:t>
            </a:r>
            <a:endParaRPr lang="ru-RU" sz="800" dirty="0"/>
          </a:p>
          <a:p>
            <a:pPr lvl="0"/>
            <a:r>
              <a:rPr lang="tt-RU" sz="800" dirty="0"/>
              <a:t>“Туган телдә сөйләшәбез” 5-6-яш</a:t>
            </a:r>
            <a:r>
              <a:rPr lang="ru-RU" sz="800" dirty="0"/>
              <a:t>ь</a:t>
            </a:r>
            <a:r>
              <a:rPr lang="tt-RU" sz="800" dirty="0" smtClean="0"/>
              <a:t>,“</a:t>
            </a:r>
            <a:r>
              <a:rPr lang="tt-RU" sz="800" dirty="0"/>
              <a:t>Сәлам” аудиодиск,</a:t>
            </a:r>
            <a:endParaRPr lang="ru-RU" sz="800" dirty="0"/>
          </a:p>
          <a:p>
            <a:pPr lvl="0"/>
            <a:r>
              <a:rPr lang="ru-RU" sz="800" dirty="0"/>
              <a:t>«Ж</a:t>
            </a:r>
            <a:r>
              <a:rPr lang="tt-RU" sz="800" dirty="0"/>
              <a:t>ырлап биек уйныйбыз”,</a:t>
            </a:r>
            <a:endParaRPr lang="ru-RU" sz="800" dirty="0"/>
          </a:p>
          <a:p>
            <a:pPr lvl="0"/>
            <a:r>
              <a:rPr lang="tt-RU" sz="800" dirty="0"/>
              <a:t>Татарстан мирасы,</a:t>
            </a:r>
            <a:endParaRPr lang="ru-RU" sz="800" dirty="0"/>
          </a:p>
          <a:p>
            <a:pPr lvl="0"/>
            <a:r>
              <a:rPr lang="tt-RU" sz="800" dirty="0"/>
              <a:t>Наследие Татарстана.</a:t>
            </a:r>
            <a:endParaRPr lang="ru-RU" sz="800" dirty="0"/>
          </a:p>
          <a:p>
            <a:pPr marL="0" lvl="0" indent="0">
              <a:buNone/>
            </a:pPr>
            <a:endParaRPr lang="ru-RU" sz="800" dirty="0"/>
          </a:p>
          <a:p>
            <a:pPr marL="0" indent="0">
              <a:buNone/>
            </a:pP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•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1628800"/>
            <a:ext cx="76175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43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ru-RU" dirty="0" smtClean="0"/>
              <a:t>Методическое обеспечение.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ru-RU" sz="800" dirty="0"/>
          </a:p>
          <a:p>
            <a:pPr marL="0" indent="0">
              <a:buNone/>
            </a:pP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•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1628800"/>
            <a:ext cx="76175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163095"/>
            <a:ext cx="849694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900" dirty="0">
                <a:solidFill>
                  <a:prstClr val="black"/>
                </a:solidFill>
              </a:rPr>
              <a:t> 1.		Основная образовательная программа дошкольного образования «От рождения до школы»	Под редакцией Н.Е. </a:t>
            </a:r>
            <a:r>
              <a:rPr lang="ru-RU" sz="900" dirty="0" err="1">
                <a:solidFill>
                  <a:prstClr val="black"/>
                </a:solidFill>
              </a:rPr>
              <a:t>Вераксы</a:t>
            </a:r>
            <a:r>
              <a:rPr lang="ru-RU" sz="900" dirty="0">
                <a:solidFill>
                  <a:prstClr val="black"/>
                </a:solidFill>
              </a:rPr>
              <a:t>, Т.С. Комаровой, М.А. Васильевой	2016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2.	Примерное комплексно-тематическое планирование к программе «От рождения до школы»: Средняя группа (4-5 лет)	Редактор-составитель </a:t>
            </a:r>
            <a:r>
              <a:rPr lang="ru-RU" sz="900" dirty="0" err="1">
                <a:solidFill>
                  <a:prstClr val="black"/>
                </a:solidFill>
              </a:rPr>
              <a:t>А.А.Бывшева</a:t>
            </a:r>
            <a:r>
              <a:rPr lang="ru-RU" sz="900" dirty="0">
                <a:solidFill>
                  <a:prstClr val="black"/>
                </a:solidFill>
              </a:rPr>
              <a:t>	2015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3.	Примерное комплексно-тематическое планирование к программе «От рождения до школы»: Подготовительная к школе группа (6-7 лет)	Редактор-составитель В. А. </a:t>
            </a:r>
            <a:r>
              <a:rPr lang="ru-RU" sz="900" dirty="0" err="1">
                <a:solidFill>
                  <a:prstClr val="black"/>
                </a:solidFill>
              </a:rPr>
              <a:t>Вилюнова</a:t>
            </a:r>
            <a:r>
              <a:rPr lang="ru-RU" sz="900" dirty="0">
                <a:solidFill>
                  <a:prstClr val="black"/>
                </a:solidFill>
              </a:rPr>
              <a:t>	2015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4.	Индивидуальная психологическая диагностика ребенка 5-7 лет	</a:t>
            </a:r>
            <a:r>
              <a:rPr lang="ru-RU" sz="900" dirty="0" err="1">
                <a:solidFill>
                  <a:prstClr val="black"/>
                </a:solidFill>
              </a:rPr>
              <a:t>Веракса</a:t>
            </a:r>
            <a:r>
              <a:rPr lang="ru-RU" sz="900" dirty="0">
                <a:solidFill>
                  <a:prstClr val="black"/>
                </a:solidFill>
              </a:rPr>
              <a:t> А.Н.	2016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5.	Знакомим дошкольников с правилами дорожного движения (3-7 лет)	</a:t>
            </a:r>
            <a:r>
              <a:rPr lang="ru-RU" sz="900" dirty="0" err="1">
                <a:solidFill>
                  <a:prstClr val="black"/>
                </a:solidFill>
              </a:rPr>
              <a:t>Саулина</a:t>
            </a:r>
            <a:r>
              <a:rPr lang="ru-RU" sz="900" dirty="0">
                <a:solidFill>
                  <a:prstClr val="black"/>
                </a:solidFill>
              </a:rPr>
              <a:t> Т. Ф.	2014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6.	Познавательно-исследовательская деятельность дошкольников (4-7 лет)	</a:t>
            </a:r>
            <a:r>
              <a:rPr lang="ru-RU" sz="900" dirty="0" err="1">
                <a:solidFill>
                  <a:prstClr val="black"/>
                </a:solidFill>
              </a:rPr>
              <a:t>Веракса</a:t>
            </a:r>
            <a:r>
              <a:rPr lang="ru-RU" sz="900" dirty="0">
                <a:solidFill>
                  <a:prstClr val="black"/>
                </a:solidFill>
              </a:rPr>
              <a:t> Н. Е., </a:t>
            </a:r>
            <a:r>
              <a:rPr lang="ru-RU" sz="900" dirty="0" err="1">
                <a:solidFill>
                  <a:prstClr val="black"/>
                </a:solidFill>
              </a:rPr>
              <a:t>Галимов</a:t>
            </a:r>
            <a:r>
              <a:rPr lang="ru-RU" sz="900" dirty="0">
                <a:solidFill>
                  <a:prstClr val="black"/>
                </a:solidFill>
              </a:rPr>
              <a:t> О. Р.	2014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7.	Ознакомление с предметным и социальным окружением: Средняя группа (4-5 лет)	</a:t>
            </a:r>
            <a:r>
              <a:rPr lang="ru-RU" sz="900" dirty="0" err="1">
                <a:solidFill>
                  <a:prstClr val="black"/>
                </a:solidFill>
              </a:rPr>
              <a:t>Дыбина</a:t>
            </a:r>
            <a:r>
              <a:rPr lang="ru-RU" sz="900" dirty="0">
                <a:solidFill>
                  <a:prstClr val="black"/>
                </a:solidFill>
              </a:rPr>
              <a:t> О.В.	2016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8.	Ознакомление с предметным и социальным окружением: Подготовительная к школе группа (6-7 лет)	</a:t>
            </a:r>
            <a:r>
              <a:rPr lang="ru-RU" sz="900" dirty="0" err="1">
                <a:solidFill>
                  <a:prstClr val="black"/>
                </a:solidFill>
              </a:rPr>
              <a:t>Дыбина</a:t>
            </a:r>
            <a:r>
              <a:rPr lang="ru-RU" sz="900" dirty="0">
                <a:solidFill>
                  <a:prstClr val="black"/>
                </a:solidFill>
              </a:rPr>
              <a:t> О. В.	2016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9.	Формирование элементарных математических представлений. Средняя группа (4-5 лет)	</a:t>
            </a:r>
            <a:r>
              <a:rPr lang="ru-RU" sz="900" dirty="0" err="1">
                <a:solidFill>
                  <a:prstClr val="black"/>
                </a:solidFill>
              </a:rPr>
              <a:t>Помораева</a:t>
            </a:r>
            <a:r>
              <a:rPr lang="ru-RU" sz="900" dirty="0">
                <a:solidFill>
                  <a:prstClr val="black"/>
                </a:solidFill>
              </a:rPr>
              <a:t> И.А., </a:t>
            </a:r>
            <a:r>
              <a:rPr lang="ru-RU" sz="900" dirty="0" err="1">
                <a:solidFill>
                  <a:prstClr val="black"/>
                </a:solidFill>
              </a:rPr>
              <a:t>Позина</a:t>
            </a:r>
            <a:r>
              <a:rPr lang="ru-RU" sz="900" dirty="0">
                <a:solidFill>
                  <a:prstClr val="black"/>
                </a:solidFill>
              </a:rPr>
              <a:t> В.А.	2014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9.	Формирование элементарных математических представлений. Подготовительная к школе группа (6-7 лет)	</a:t>
            </a:r>
            <a:r>
              <a:rPr lang="ru-RU" sz="900" dirty="0" err="1">
                <a:solidFill>
                  <a:prstClr val="black"/>
                </a:solidFill>
              </a:rPr>
              <a:t>Помораева</a:t>
            </a:r>
            <a:r>
              <a:rPr lang="ru-RU" sz="900" dirty="0">
                <a:solidFill>
                  <a:prstClr val="black"/>
                </a:solidFill>
              </a:rPr>
              <a:t> И.А., </a:t>
            </a:r>
            <a:r>
              <a:rPr lang="ru-RU" sz="900" dirty="0" err="1">
                <a:solidFill>
                  <a:prstClr val="black"/>
                </a:solidFill>
              </a:rPr>
              <a:t>Позина</a:t>
            </a:r>
            <a:r>
              <a:rPr lang="ru-RU" sz="900" dirty="0">
                <a:solidFill>
                  <a:prstClr val="black"/>
                </a:solidFill>
              </a:rPr>
              <a:t> В.А.	2014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10.	Ознакомление с природой в детском саду. Средняя группа (4-5 лет)	</a:t>
            </a:r>
            <a:r>
              <a:rPr lang="ru-RU" sz="900" dirty="0" err="1">
                <a:solidFill>
                  <a:prstClr val="black"/>
                </a:solidFill>
              </a:rPr>
              <a:t>Соломенникова</a:t>
            </a:r>
            <a:r>
              <a:rPr lang="ru-RU" sz="900" dirty="0">
                <a:solidFill>
                  <a:prstClr val="black"/>
                </a:solidFill>
              </a:rPr>
              <a:t> О.А.	2016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11.	Ознакомление с природой в детском саду. Подготовительная к школе группа (6-7 лет)	</a:t>
            </a:r>
            <a:r>
              <a:rPr lang="ru-RU" sz="900" dirty="0" err="1">
                <a:solidFill>
                  <a:prstClr val="black"/>
                </a:solidFill>
              </a:rPr>
              <a:t>Соломенникова</a:t>
            </a:r>
            <a:r>
              <a:rPr lang="ru-RU" sz="900" dirty="0">
                <a:solidFill>
                  <a:prstClr val="black"/>
                </a:solidFill>
              </a:rPr>
              <a:t> О.А.	2017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12. 	Развитие речи в детском саду: Средняя группа (4-5 лет) 	</a:t>
            </a:r>
            <a:r>
              <a:rPr lang="ru-RU" sz="900" dirty="0" err="1">
                <a:solidFill>
                  <a:prstClr val="black"/>
                </a:solidFill>
              </a:rPr>
              <a:t>Гербова</a:t>
            </a:r>
            <a:r>
              <a:rPr lang="ru-RU" sz="900" dirty="0">
                <a:solidFill>
                  <a:prstClr val="black"/>
                </a:solidFill>
              </a:rPr>
              <a:t> В.В.	2016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13.	Развитие речи в детском саду: Подготовительная к школе группа	</a:t>
            </a:r>
            <a:r>
              <a:rPr lang="ru-RU" sz="900" dirty="0" err="1">
                <a:solidFill>
                  <a:prstClr val="black"/>
                </a:solidFill>
              </a:rPr>
              <a:t>Гербова</a:t>
            </a:r>
            <a:r>
              <a:rPr lang="ru-RU" sz="900" dirty="0">
                <a:solidFill>
                  <a:prstClr val="black"/>
                </a:solidFill>
              </a:rPr>
              <a:t> В.В.	2016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14.	Изобразительная деятельность в детском саду. Средняя группа (4-5 лет)	Комарова Т.С.	2016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15.	Изобразительная деятельность в детском саду. Подготовительная к школе группа (6-7 лет)	Комарова Т.С.	2018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16.	Конструирование из строительного материала: Средняя группа (4-5 лет)	</a:t>
            </a:r>
            <a:r>
              <a:rPr lang="ru-RU" sz="900" dirty="0" err="1">
                <a:solidFill>
                  <a:prstClr val="black"/>
                </a:solidFill>
              </a:rPr>
              <a:t>Куцакова</a:t>
            </a:r>
            <a:r>
              <a:rPr lang="ru-RU" sz="900" dirty="0">
                <a:solidFill>
                  <a:prstClr val="black"/>
                </a:solidFill>
              </a:rPr>
              <a:t> Л.В.	2016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17. 	Конструирование из строительного материала: Подготовительная к школе группа (6-7 лет)	</a:t>
            </a:r>
            <a:r>
              <a:rPr lang="ru-RU" sz="900" dirty="0" err="1">
                <a:solidFill>
                  <a:prstClr val="black"/>
                </a:solidFill>
              </a:rPr>
              <a:t>Куцакова</a:t>
            </a:r>
            <a:r>
              <a:rPr lang="ru-RU" sz="900" dirty="0">
                <a:solidFill>
                  <a:prstClr val="black"/>
                </a:solidFill>
              </a:rPr>
              <a:t> Л.В.	2016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18.	Физическая культура в детском саду: Подготовительная к школе группа (6-7 лет)	</a:t>
            </a:r>
            <a:r>
              <a:rPr lang="ru-RU" sz="900" dirty="0" err="1">
                <a:solidFill>
                  <a:prstClr val="black"/>
                </a:solidFill>
              </a:rPr>
              <a:t>Пензулаева</a:t>
            </a:r>
            <a:r>
              <a:rPr lang="ru-RU" sz="900" dirty="0">
                <a:solidFill>
                  <a:prstClr val="black"/>
                </a:solidFill>
              </a:rPr>
              <a:t> Л.Н.	2016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19. 	Оздоровительная гимнастика: комплексы упражнений для детей 3-7 лет	</a:t>
            </a:r>
            <a:r>
              <a:rPr lang="ru-RU" sz="900" dirty="0" err="1">
                <a:solidFill>
                  <a:prstClr val="black"/>
                </a:solidFill>
              </a:rPr>
              <a:t>Пензулаева</a:t>
            </a:r>
            <a:r>
              <a:rPr lang="ru-RU" sz="900" dirty="0">
                <a:solidFill>
                  <a:prstClr val="black"/>
                </a:solidFill>
              </a:rPr>
              <a:t> Л.Н.	2015	Мозаика-синтез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20.	Прогулки в детском саду: Старшая и подготовительная к школе группы. 	Под редакцией </a:t>
            </a:r>
            <a:r>
              <a:rPr lang="ru-RU" sz="900" dirty="0" err="1">
                <a:solidFill>
                  <a:prstClr val="black"/>
                </a:solidFill>
              </a:rPr>
              <a:t>Г.М.Киселевой</a:t>
            </a:r>
            <a:r>
              <a:rPr lang="ru-RU" sz="900" dirty="0">
                <a:solidFill>
                  <a:prstClr val="black"/>
                </a:solidFill>
              </a:rPr>
              <a:t>, </a:t>
            </a:r>
            <a:r>
              <a:rPr lang="ru-RU" sz="900" dirty="0" err="1">
                <a:solidFill>
                  <a:prstClr val="black"/>
                </a:solidFill>
              </a:rPr>
              <a:t>Л.И.Пономаревой</a:t>
            </a:r>
            <a:r>
              <a:rPr lang="ru-RU" sz="900" dirty="0">
                <a:solidFill>
                  <a:prstClr val="black"/>
                </a:solidFill>
              </a:rPr>
              <a:t>	2015	ТЦ «Сфера»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21. 	Хрестоматия для дошкольников 4-5 лет.	Составители: </a:t>
            </a:r>
            <a:r>
              <a:rPr lang="ru-RU" sz="900" dirty="0" err="1">
                <a:solidFill>
                  <a:prstClr val="black"/>
                </a:solidFill>
              </a:rPr>
              <a:t>Н.П.Ильчук</a:t>
            </a:r>
            <a:r>
              <a:rPr lang="ru-RU" sz="900" dirty="0">
                <a:solidFill>
                  <a:prstClr val="black"/>
                </a:solidFill>
              </a:rPr>
              <a:t>, </a:t>
            </a:r>
            <a:r>
              <a:rPr lang="ru-RU" sz="900" dirty="0" err="1">
                <a:solidFill>
                  <a:prstClr val="black"/>
                </a:solidFill>
              </a:rPr>
              <a:t>В.В.Гербова</a:t>
            </a:r>
            <a:r>
              <a:rPr lang="ru-RU" sz="900" dirty="0">
                <a:solidFill>
                  <a:prstClr val="black"/>
                </a:solidFill>
              </a:rPr>
              <a:t>, </a:t>
            </a:r>
            <a:r>
              <a:rPr lang="ru-RU" sz="900" dirty="0" err="1">
                <a:solidFill>
                  <a:prstClr val="black"/>
                </a:solidFill>
              </a:rPr>
              <a:t>Л.Н.Елисеева</a:t>
            </a:r>
            <a:r>
              <a:rPr lang="ru-RU" sz="900" dirty="0">
                <a:solidFill>
                  <a:prstClr val="black"/>
                </a:solidFill>
              </a:rPr>
              <a:t>, </a:t>
            </a:r>
            <a:r>
              <a:rPr lang="ru-RU" sz="900" dirty="0" err="1">
                <a:solidFill>
                  <a:prstClr val="black"/>
                </a:solidFill>
              </a:rPr>
              <a:t>Н.П.Бабурова</a:t>
            </a:r>
            <a:r>
              <a:rPr lang="ru-RU" sz="900" dirty="0">
                <a:solidFill>
                  <a:prstClr val="black"/>
                </a:solidFill>
              </a:rPr>
              <a:t> 	1996	ООО «АСТ»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22.	Хрестоматия для дошкольников 5-7 лет.	Составители: </a:t>
            </a:r>
            <a:r>
              <a:rPr lang="ru-RU" sz="900" dirty="0" err="1">
                <a:solidFill>
                  <a:prstClr val="black"/>
                </a:solidFill>
              </a:rPr>
              <a:t>Н.П.Ильчук</a:t>
            </a:r>
            <a:r>
              <a:rPr lang="ru-RU" sz="900" dirty="0">
                <a:solidFill>
                  <a:prstClr val="black"/>
                </a:solidFill>
              </a:rPr>
              <a:t>, </a:t>
            </a:r>
            <a:r>
              <a:rPr lang="ru-RU" sz="900" dirty="0" err="1">
                <a:solidFill>
                  <a:prstClr val="black"/>
                </a:solidFill>
              </a:rPr>
              <a:t>В.В.Гербова</a:t>
            </a:r>
            <a:r>
              <a:rPr lang="ru-RU" sz="900" dirty="0">
                <a:solidFill>
                  <a:prstClr val="black"/>
                </a:solidFill>
              </a:rPr>
              <a:t>, </a:t>
            </a:r>
            <a:r>
              <a:rPr lang="ru-RU" sz="900" dirty="0" err="1">
                <a:solidFill>
                  <a:prstClr val="black"/>
                </a:solidFill>
              </a:rPr>
              <a:t>Л.Н.Елисеева</a:t>
            </a:r>
            <a:r>
              <a:rPr lang="ru-RU" sz="900" dirty="0">
                <a:solidFill>
                  <a:prstClr val="black"/>
                </a:solidFill>
              </a:rPr>
              <a:t>, </a:t>
            </a:r>
            <a:r>
              <a:rPr lang="ru-RU" sz="900" dirty="0" err="1">
                <a:solidFill>
                  <a:prstClr val="black"/>
                </a:solidFill>
              </a:rPr>
              <a:t>Н.П.Бабурова</a:t>
            </a:r>
            <a:r>
              <a:rPr lang="ru-RU" sz="900" dirty="0">
                <a:solidFill>
                  <a:prstClr val="black"/>
                </a:solidFill>
              </a:rPr>
              <a:t>	1996	ООО «АСТ»</a:t>
            </a:r>
          </a:p>
          <a:p>
            <a:pPr lvl="0"/>
            <a:r>
              <a:rPr lang="ru-RU" sz="900" dirty="0">
                <a:solidFill>
                  <a:prstClr val="black"/>
                </a:solidFill>
              </a:rPr>
              <a:t>23. 	Цикл занятий с элементами </a:t>
            </a:r>
            <a:r>
              <a:rPr lang="ru-RU" sz="900" dirty="0" err="1">
                <a:solidFill>
                  <a:prstClr val="black"/>
                </a:solidFill>
              </a:rPr>
              <a:t>сказкотерапии</a:t>
            </a:r>
            <a:r>
              <a:rPr lang="ru-RU" sz="900" dirty="0">
                <a:solidFill>
                  <a:prstClr val="black"/>
                </a:solidFill>
              </a:rPr>
              <a:t>: методическое пособие</a:t>
            </a:r>
            <a:r>
              <a:rPr lang="ru-RU" sz="1200" dirty="0">
                <a:solidFill>
                  <a:prstClr val="black"/>
                </a:solidFill>
              </a:rPr>
              <a:t>	Составители: </a:t>
            </a:r>
            <a:r>
              <a:rPr lang="ru-RU" sz="1200" dirty="0" err="1">
                <a:solidFill>
                  <a:prstClr val="black"/>
                </a:solidFill>
              </a:rPr>
              <a:t>Т.Н.Лубганс</a:t>
            </a:r>
            <a:r>
              <a:rPr lang="ru-RU" sz="1200" dirty="0">
                <a:solidFill>
                  <a:prstClr val="black"/>
                </a:solidFill>
              </a:rPr>
              <a:t>, </a:t>
            </a:r>
            <a:r>
              <a:rPr lang="ru-RU" sz="1200" dirty="0" err="1">
                <a:solidFill>
                  <a:prstClr val="black"/>
                </a:solidFill>
              </a:rPr>
              <a:t>А.А.Сафиуллина</a:t>
            </a:r>
            <a:r>
              <a:rPr lang="ru-RU" sz="1200" dirty="0">
                <a:solidFill>
                  <a:prstClr val="black"/>
                </a:solidFill>
              </a:rPr>
              <a:t>, </a:t>
            </a:r>
            <a:r>
              <a:rPr lang="ru-RU" sz="900" dirty="0" err="1">
                <a:solidFill>
                  <a:prstClr val="black"/>
                </a:solidFill>
              </a:rPr>
              <a:t>В.Г.Самигуллина</a:t>
            </a:r>
            <a:r>
              <a:rPr lang="ru-RU" sz="900" dirty="0">
                <a:solidFill>
                  <a:prstClr val="black"/>
                </a:solidFill>
              </a:rPr>
              <a:t>	2017	ГБУ «НЦБЖД»</a:t>
            </a:r>
            <a:endParaRPr lang="ru-RU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52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"/>
          <p:cNvSpPr>
            <a:spLocks noChangeArrowheads="1"/>
          </p:cNvSpPr>
          <p:nvPr/>
        </p:nvSpPr>
        <p:spPr bwMode="auto">
          <a:xfrm>
            <a:off x="2916238" y="1341438"/>
            <a:ext cx="467995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Monotype Corsiva" pitchFamily="66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en-US" sz="2800" b="1" dirty="0">
                <a:solidFill>
                  <a:srgbClr val="0070C0"/>
                </a:solidFill>
                <a:latin typeface="Monotype Corsiva" pitchFamily="66" charset="0"/>
              </a:rPr>
              <a:t/>
            </a:r>
            <a:br>
              <a:rPr lang="en-US" sz="2800" b="1" dirty="0">
                <a:solidFill>
                  <a:srgbClr val="0070C0"/>
                </a:solidFill>
                <a:latin typeface="Monotype Corsiva" pitchFamily="66" charset="0"/>
              </a:rPr>
            </a:b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2050" name="Рисунок 7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44824"/>
            <a:ext cx="5611813" cy="420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1.Целевой раздел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Пояснительная записка.</a:t>
            </a:r>
          </a:p>
          <a:p>
            <a:r>
              <a:rPr lang="ru-RU" dirty="0" smtClean="0"/>
              <a:t>Основная образовательная программа дошкольного образования является документом (далее ООП ДО), представляющем модель образовательного процесса МБДОУ «</a:t>
            </a:r>
            <a:r>
              <a:rPr lang="ru-RU" dirty="0" err="1" smtClean="0"/>
              <a:t>Печищинский</a:t>
            </a:r>
            <a:r>
              <a:rPr lang="ru-RU" dirty="0" smtClean="0"/>
              <a:t> детский сад» (далее Учреждение)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позитивная социализация и всестороннее развитие ребенка раннего и дошкольного возраста в адекватных его возрасту детских видах деятельности. </a:t>
            </a:r>
          </a:p>
          <a:p>
            <a:r>
              <a:rPr lang="ru-RU" sz="2400" dirty="0" smtClean="0"/>
              <a:t>Проектирование социальных ситуаций развития ребенка с использованием средств национальной культуры, обеспечивающих успешную социализацию, мотивацию и поддержку индивидуальности детей через общение детей на языке татарского народа, взаимоотношения с представителями других национальностей, народную игру, познание родного края и другие формы активности.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•</a:t>
            </a:r>
            <a:r>
              <a:rPr lang="ru-RU" sz="1600" dirty="0"/>
              <a:t>	соответствует принципу развивающего образования, целью </a:t>
            </a:r>
            <a:r>
              <a:rPr lang="ru-RU" sz="1600" dirty="0" smtClean="0"/>
              <a:t>которого </a:t>
            </a:r>
            <a:r>
              <a:rPr lang="ru-RU" sz="1600" dirty="0"/>
              <a:t>является развитие ребенка;</a:t>
            </a:r>
          </a:p>
          <a:p>
            <a:r>
              <a:rPr lang="ru-RU" sz="1600" dirty="0"/>
              <a:t>•	сочетает принципы научной обоснованности и практической применимости;</a:t>
            </a:r>
          </a:p>
          <a:p>
            <a:r>
              <a:rPr lang="ru-RU" sz="1600" dirty="0"/>
              <a:t>•	соответствует критериям полноты, необходимости и достаточности ;</a:t>
            </a:r>
          </a:p>
          <a:p>
            <a:r>
              <a:rPr lang="ru-RU" sz="1600" dirty="0"/>
              <a:t>•	обеспечивает единство воспитательных, развивающих и обучающих целей и задач процесса образования детей дошкольного </a:t>
            </a:r>
            <a:r>
              <a:rPr lang="ru-RU" sz="1600" dirty="0" smtClean="0"/>
              <a:t>возраста </a:t>
            </a:r>
            <a:endParaRPr lang="ru-RU" sz="1600" dirty="0"/>
          </a:p>
          <a:p>
            <a:r>
              <a:rPr lang="ru-RU" sz="1600" dirty="0"/>
              <a:t>•	строится с учетом принципа интеграции образовательных областей </a:t>
            </a:r>
            <a:r>
              <a:rPr lang="ru-RU" sz="1600" dirty="0" smtClean="0"/>
              <a:t> </a:t>
            </a:r>
            <a:endParaRPr lang="ru-RU" sz="1600" dirty="0"/>
          </a:p>
          <a:p>
            <a:r>
              <a:rPr lang="ru-RU" sz="1600" dirty="0"/>
              <a:t>•	основывается на комплексно-тематическом принципе построения образовательного процесса;</a:t>
            </a:r>
          </a:p>
          <a:p>
            <a:r>
              <a:rPr lang="ru-RU" sz="1600" dirty="0"/>
              <a:t>•	предусматривает решение программных образовательных задач в совместной деятельности взрослого и детей и самостоятельной деятельности дошкольников </a:t>
            </a:r>
            <a:r>
              <a:rPr lang="ru-RU" sz="1600" dirty="0" smtClean="0"/>
              <a:t> образования</a:t>
            </a:r>
            <a:r>
              <a:rPr lang="ru-RU" sz="1600" dirty="0"/>
              <a:t>;</a:t>
            </a:r>
          </a:p>
          <a:p>
            <a:r>
              <a:rPr lang="ru-RU" sz="1600" dirty="0"/>
              <a:t>•	предполагает построение образовательного процесса на адекватных возрасту формах работы с </a:t>
            </a:r>
            <a:r>
              <a:rPr lang="ru-RU" sz="1600" dirty="0" smtClean="0"/>
              <a:t>детьми </a:t>
            </a:r>
            <a:endParaRPr lang="ru-RU" sz="1600" dirty="0"/>
          </a:p>
          <a:p>
            <a:r>
              <a:rPr lang="ru-RU" sz="1600" dirty="0"/>
              <a:t>•	допускает варьирование образовательного процесса в зависимости от региональных особенностей;</a:t>
            </a:r>
          </a:p>
          <a:p>
            <a:r>
              <a:rPr lang="ru-RU" sz="1600" dirty="0"/>
              <a:t>•	строится с учетом соблюдения преемственности между всеми возрастными до-школьными группами и между детским садом и начальной школой.</a:t>
            </a:r>
          </a:p>
          <a:p>
            <a:r>
              <a:rPr lang="ru-RU" sz="1600" dirty="0"/>
              <a:t>•	Принципы регионального компонента.</a:t>
            </a:r>
          </a:p>
        </p:txBody>
      </p:sp>
    </p:spTree>
    <p:extLst>
      <p:ext uri="{BB962C8B-B14F-4D97-AF65-F5344CB8AC3E}">
        <p14:creationId xmlns:p14="http://schemas.microsoft.com/office/powerpoint/2010/main" val="417965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.</a:t>
            </a:r>
            <a:r>
              <a:rPr lang="ru-RU" sz="2400" b="1" dirty="0"/>
              <a:t> Возрастные характеристики контингента детей раннего и дошкольного возраста</a:t>
            </a:r>
            <a:r>
              <a:rPr lang="ru-RU" sz="2400" baseline="30000" dirty="0"/>
              <a:t> </a:t>
            </a:r>
            <a:r>
              <a:rPr lang="ru-RU" sz="2400" b="1" dirty="0"/>
              <a:t>Обязательная часть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ВТОРАЯ ГРУППА РАННЕГО ВОЗРАСТА (2-3 г);</a:t>
            </a:r>
          </a:p>
          <a:p>
            <a:r>
              <a:rPr lang="ru-RU" sz="2400" dirty="0" smtClean="0"/>
              <a:t>МЛАДШАЯ ГРУППА (3-4 г);</a:t>
            </a:r>
          </a:p>
          <a:p>
            <a:r>
              <a:rPr lang="ru-RU" sz="2400" dirty="0" smtClean="0"/>
              <a:t>СРЕДНЯЯ ГРУППА (4-5 л);</a:t>
            </a:r>
          </a:p>
          <a:p>
            <a:r>
              <a:rPr lang="ru-RU" sz="2400" dirty="0" smtClean="0"/>
              <a:t>СТАРШАЯ ГРУППА (5-6 л);</a:t>
            </a:r>
          </a:p>
          <a:p>
            <a:r>
              <a:rPr lang="ru-RU" sz="2400" dirty="0" smtClean="0"/>
              <a:t>ПОДГОТОВИТЕЛЬНАЯ К ШКОЛЕ ГРУППА (6-7л).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1600" dirty="0"/>
              <a:t>От рождения до школы. Примерная общеобразовательная программа дошкольного образования/ Под ред. </a:t>
            </a:r>
            <a:r>
              <a:rPr lang="ru-RU" sz="1600" dirty="0" err="1"/>
              <a:t>Н.Е.Вераксы</a:t>
            </a:r>
            <a:r>
              <a:rPr lang="ru-RU" sz="1600" dirty="0"/>
              <a:t>, </a:t>
            </a:r>
            <a:r>
              <a:rPr lang="ru-RU" sz="1600" dirty="0" err="1"/>
              <a:t>Т.С.Комаровой</a:t>
            </a:r>
            <a:r>
              <a:rPr lang="ru-RU" sz="1600" dirty="0"/>
              <a:t>, </a:t>
            </a:r>
            <a:r>
              <a:rPr lang="ru-RU" sz="1600" dirty="0" err="1"/>
              <a:t>М.А.Васильевой</a:t>
            </a:r>
            <a:r>
              <a:rPr lang="ru-RU" sz="1600" dirty="0"/>
              <a:t>.- 3-е изд., </a:t>
            </a:r>
            <a:r>
              <a:rPr lang="ru-RU" sz="1600" dirty="0" err="1"/>
              <a:t>испр</a:t>
            </a:r>
            <a:r>
              <a:rPr lang="ru-RU" sz="1600" dirty="0"/>
              <a:t>. и доп.- М.: МОЗАИКА-СИНТЕЗ, 2014.-368 с.</a:t>
            </a:r>
            <a:br>
              <a:rPr lang="ru-RU" sz="1600" dirty="0"/>
            </a:br>
            <a:r>
              <a:rPr lang="ru-RU" sz="2400" dirty="0"/>
              <a:t> 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•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05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Планируемые результаты освоения ООП ДО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/>
              <a:t>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2400" dirty="0"/>
              <a:t> </a:t>
            </a:r>
            <a:br>
              <a:rPr lang="ru-RU" sz="2400" dirty="0"/>
            </a:br>
            <a:r>
              <a:rPr lang="ru-RU" sz="2400" dirty="0" smtClean="0"/>
              <a:t>целевые ориентиры образования  в раннем возрасте;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/>
              <a:t>Целевые ориентиры на этапе завершения дошкольного образования;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/>
              <a:t>Целевые ориентиры на этапе завершения реализации региональной программы дошкольного образования </a:t>
            </a:r>
          </a:p>
          <a:p>
            <a:r>
              <a:rPr lang="ru-RU" sz="1200" dirty="0"/>
              <a:t>Пункт 4.6. Федерального государственного стандарта дошкольного образования, утв. приказом Министерства образования и науки Российской Федерации № 1155 от 17.10.2013 г. «Об утверждении федерального государственного образовательного стандарта дошкольного образования</a:t>
            </a:r>
            <a:r>
              <a:rPr lang="ru-RU" sz="1200" dirty="0" smtClean="0"/>
              <a:t>»,</a:t>
            </a:r>
          </a:p>
          <a:p>
            <a:r>
              <a:rPr lang="ru-RU" sz="1200" baseline="30000" dirty="0"/>
              <a:t>Пункт 2.6 Федерального государственного стандарта дошкольного образования, утв. приказом Министерства образования и науки Российской Федерации № 1155 от 17.10.2013 г. «Об утверждении федерального государственного образовательного стандарта дошкольного образования»</a:t>
            </a:r>
          </a:p>
          <a:p>
            <a:r>
              <a:rPr lang="ru-RU" sz="1200" b="1" dirty="0"/>
              <a:t>Часть, формируемая участниками образовательных отношений</a:t>
            </a:r>
            <a:endParaRPr lang="ru-RU" sz="1200" dirty="0"/>
          </a:p>
          <a:p>
            <a:r>
              <a:rPr lang="ru-RU" sz="1200" dirty="0" err="1"/>
              <a:t>Шаехова</a:t>
            </a:r>
            <a:r>
              <a:rPr lang="ru-RU" sz="1200" dirty="0"/>
              <a:t> Р.К. </a:t>
            </a:r>
            <a:r>
              <a:rPr lang="tt-RU" sz="1200" dirty="0"/>
              <a:t>Сөеныч – </a:t>
            </a:r>
            <a:r>
              <a:rPr lang="ru-RU" sz="1200" dirty="0"/>
              <a:t>Радость познания: региональная образовательная программа дошкольного образования/ </a:t>
            </a:r>
            <a:r>
              <a:rPr lang="ru-RU" sz="1200" dirty="0" err="1"/>
              <a:t>Р.К.Шаехова</a:t>
            </a:r>
            <a:r>
              <a:rPr lang="ru-RU" sz="1200" dirty="0"/>
              <a:t>.- Казань: </a:t>
            </a:r>
            <a:r>
              <a:rPr lang="ru-RU" sz="1200" dirty="0" err="1"/>
              <a:t>Магариф</a:t>
            </a:r>
            <a:r>
              <a:rPr lang="ru-RU" sz="1200" dirty="0"/>
              <a:t> – </a:t>
            </a:r>
            <a:r>
              <a:rPr lang="ru-RU" sz="1200" dirty="0" err="1"/>
              <a:t>Вакыт</a:t>
            </a:r>
            <a:r>
              <a:rPr lang="ru-RU" sz="1200" dirty="0"/>
              <a:t>, 2016</a:t>
            </a:r>
            <a:r>
              <a:rPr lang="ru-RU" sz="1200" dirty="0" smtClean="0"/>
              <a:t>.</a:t>
            </a:r>
            <a:endParaRPr lang="ru-RU" sz="1200" dirty="0"/>
          </a:p>
          <a:p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•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50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Содержательный раздел.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Общее содержание программы обеспечивает развитие личности, мотивации и способностей детей в различных видах деятельности и охватывать определенные направления развития и образования детей (далее образовательные области)</a:t>
            </a:r>
          </a:p>
          <a:p>
            <a:r>
              <a:rPr lang="ru-RU" sz="2000" dirty="0"/>
              <a:t>Социально коммуникативное развитие</a:t>
            </a:r>
          </a:p>
          <a:p>
            <a:r>
              <a:rPr lang="ru-RU" sz="2000" dirty="0"/>
              <a:t>Познавательное развитие</a:t>
            </a:r>
          </a:p>
          <a:p>
            <a:r>
              <a:rPr lang="ru-RU" sz="2000" dirty="0"/>
              <a:t>Речевое развитие</a:t>
            </a:r>
          </a:p>
          <a:p>
            <a:r>
              <a:rPr lang="ru-RU" sz="2000" dirty="0"/>
              <a:t>Художественно-эстетическое развитие</a:t>
            </a:r>
          </a:p>
          <a:p>
            <a:r>
              <a:rPr lang="ru-RU" sz="2000" dirty="0"/>
              <a:t>Физическое развитие</a:t>
            </a:r>
          </a:p>
          <a:p>
            <a:r>
              <a:rPr lang="ru-RU" sz="1200" dirty="0"/>
              <a:t>Обязательная часть. </a:t>
            </a:r>
          </a:p>
          <a:p>
            <a:r>
              <a:rPr lang="ru-RU" sz="1200" dirty="0"/>
              <a:t>От рождения до школы. Примерная общеобразовательная программа дошкольного образования/ Под ред. </a:t>
            </a:r>
            <a:r>
              <a:rPr lang="ru-RU" sz="1200" dirty="0" err="1"/>
              <a:t>Н.Е.Вераксы</a:t>
            </a:r>
            <a:r>
              <a:rPr lang="ru-RU" sz="1200" dirty="0"/>
              <a:t>, </a:t>
            </a:r>
            <a:r>
              <a:rPr lang="ru-RU" sz="1200" dirty="0" err="1"/>
              <a:t>Т.С.Комаровой</a:t>
            </a:r>
            <a:r>
              <a:rPr lang="ru-RU" sz="1200" dirty="0"/>
              <a:t>, </a:t>
            </a:r>
            <a:r>
              <a:rPr lang="ru-RU" sz="1200" dirty="0" err="1"/>
              <a:t>М.А.Васильевой</a:t>
            </a:r>
            <a:r>
              <a:rPr lang="ru-RU" sz="1200" dirty="0"/>
              <a:t>.- 3-е изд., </a:t>
            </a:r>
            <a:r>
              <a:rPr lang="ru-RU" sz="1200" dirty="0" err="1"/>
              <a:t>испр</a:t>
            </a:r>
            <a:r>
              <a:rPr lang="ru-RU" sz="1200" dirty="0"/>
              <a:t>. и доп.- М.: МОЗАИКА-СИНТЕЗ, 2014.-368 с.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•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80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 </a:t>
            </a: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•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01" y="2060848"/>
            <a:ext cx="5925826" cy="444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0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720</Words>
  <Application>Microsoft Office PowerPoint</Application>
  <PresentationFormat>Экран (4:3)</PresentationFormat>
  <Paragraphs>157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Monotype Corsiva</vt:lpstr>
      <vt:lpstr>Тема Office</vt:lpstr>
      <vt:lpstr>Презентация PowerPoint</vt:lpstr>
      <vt:lpstr>Разделы программы</vt:lpstr>
      <vt:lpstr>1.Целевой раздел</vt:lpstr>
      <vt:lpstr>Цели и задачи:</vt:lpstr>
      <vt:lpstr> </vt:lpstr>
      <vt:lpstr> </vt:lpstr>
      <vt:lpstr>Планируемые результаты освоения ООП ДО </vt:lpstr>
      <vt:lpstr>Содержательный раздел.</vt:lpstr>
      <vt:lpstr> .</vt:lpstr>
      <vt:lpstr>Содержательный раздел.</vt:lpstr>
      <vt:lpstr>Содержательный раздел.</vt:lpstr>
      <vt:lpstr>Содержательный раздел.</vt:lpstr>
      <vt:lpstr>Содержательный раздел.</vt:lpstr>
      <vt:lpstr>Содержательный раздел.</vt:lpstr>
      <vt:lpstr>Содержательный раздел.</vt:lpstr>
      <vt:lpstr>Презентация PowerPoint</vt:lpstr>
      <vt:lpstr> </vt:lpstr>
      <vt:lpstr> </vt:lpstr>
      <vt:lpstr>Презентация PowerPoint</vt:lpstr>
      <vt:lpstr>Кадровые условия реализации ООП ДО.</vt:lpstr>
      <vt:lpstr>Материально-техническое обеспечение.</vt:lpstr>
      <vt:lpstr>Методическое обеспечение. НРК</vt:lpstr>
      <vt:lpstr>Методическое обеспечение.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DAY</dc:creator>
  <cp:lastModifiedBy>тест</cp:lastModifiedBy>
  <cp:revision>31</cp:revision>
  <dcterms:created xsi:type="dcterms:W3CDTF">2015-06-15T17:36:28Z</dcterms:created>
  <dcterms:modified xsi:type="dcterms:W3CDTF">2020-02-16T08:37:13Z</dcterms:modified>
</cp:coreProperties>
</file>